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rial" charset="1" panose="020B0604020202020204"/>
      <p:regular r:id="rId33"/>
    </p:embeddedFont>
    <p:embeddedFont>
      <p:font typeface="Arial Bold" charset="1" panose="020B0704020202020204"/>
      <p:regular r:id="rId34"/>
    </p:embeddedFont>
    <p:embeddedFont>
      <p:font typeface="Calibri (MS) Bold" charset="1" panose="020F0702030404030204"/>
      <p:regular r:id="rId35"/>
    </p:embeddedFont>
    <p:embeddedFont>
      <p:font typeface="Times New Roman Bold" charset="1" panose="02020803070505020304"/>
      <p:regular r:id="rId36"/>
    </p:embeddedFont>
    <p:embeddedFont>
      <p:font typeface="Calibri (MS)" charset="1" panose="020F050202020403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  <a:p>
            <a:r>
              <a:rPr lang="en-US"/>
              <a:t>© Bharati Vidyapeeth’s Institute of Computer Applications and Management, New Delhi-63, by Dr. Sunil Pratap Singh</a:t>
            </a:r>
          </a:p>
          <a:p>
            <a:r>
              <a:rPr lang="en-US"/>
              <a:t/>
            </a:r>
          </a:p>
          <a:p>
            <a:r>
              <a:rPr lang="en-US"/>
              <a:t>Enterprise Computing with Java (MCA-305)</a:t>
            </a:r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Enterprise Computing with Java (MCA-305)</a:t>
            </a:r>
          </a:p>
          <a:p>
            <a:r>
              <a:rPr lang="en-US"/>
              <a:t>© Bharati Vidyapeeth’s Institute of Computer Applications and Management, New Delhi-63, by Dr. Sunil Pratap Singh</a:t>
            </a:r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148017" y="85725"/>
            <a:ext cx="3991966" cy="1623555"/>
            <a:chOff x="0" y="0"/>
            <a:chExt cx="5322621" cy="21647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22570" cy="2164715"/>
            </a:xfrm>
            <a:custGeom>
              <a:avLst/>
              <a:gdLst/>
              <a:ahLst/>
              <a:cxnLst/>
              <a:rect r="r" b="b" t="t" l="l"/>
              <a:pathLst>
                <a:path h="2164715" w="5322570">
                  <a:moveTo>
                    <a:pt x="0" y="0"/>
                  </a:moveTo>
                  <a:lnTo>
                    <a:pt x="5322570" y="0"/>
                  </a:lnTo>
                  <a:lnTo>
                    <a:pt x="5322570" y="2164715"/>
                  </a:lnTo>
                  <a:lnTo>
                    <a:pt x="0" y="2164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60" t="0" r="-161" b="-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7905" y="9818751"/>
            <a:ext cx="18132190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Bharati Vidyapeeth’s Institute of Computer Applications and Management (GGS IP University) New Delhi, India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-15120938" y="-9428512"/>
            <a:ext cx="48529875" cy="22988492"/>
          </a:xfrm>
          <a:custGeom>
            <a:avLst/>
            <a:gdLst/>
            <a:ahLst/>
            <a:cxnLst/>
            <a:rect r="r" b="b" t="t" l="l"/>
            <a:pathLst>
              <a:path h="22988492" w="48529875">
                <a:moveTo>
                  <a:pt x="0" y="0"/>
                </a:moveTo>
                <a:lnTo>
                  <a:pt x="48529876" y="0"/>
                </a:lnTo>
                <a:lnTo>
                  <a:pt x="48529876" y="22988492"/>
                </a:lnTo>
                <a:lnTo>
                  <a:pt x="0" y="22988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7924" y="1947224"/>
            <a:ext cx="18132152" cy="602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599" b="true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MAJOR PROJECT </a:t>
            </a:r>
          </a:p>
          <a:p>
            <a:pPr algn="ctr">
              <a:lnSpc>
                <a:spcPts val="6000"/>
              </a:lnSpc>
            </a:pPr>
            <a:r>
              <a:rPr lang="en-US" sz="4000" b="true">
                <a:solidFill>
                  <a:srgbClr val="59595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ON</a:t>
            </a:r>
          </a:p>
          <a:p>
            <a:pPr algn="ctr">
              <a:lnSpc>
                <a:spcPts val="8399"/>
              </a:lnSpc>
            </a:pPr>
            <a:r>
              <a:rPr lang="en-US" sz="5599" b="true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Academic </a:t>
            </a:r>
            <a:r>
              <a:rPr lang="en-US" sz="5599" b="true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Audit Module</a:t>
            </a:r>
          </a:p>
          <a:p>
            <a:pPr algn="ctr">
              <a:lnSpc>
                <a:spcPts val="6000"/>
              </a:lnSpc>
            </a:pPr>
            <a:r>
              <a:rPr lang="en-US" sz="4000" b="true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(MCA – </a:t>
            </a:r>
            <a:r>
              <a:rPr lang="en-US" sz="4000" b="true">
                <a:solidFill>
                  <a:srgbClr val="4A452A"/>
                </a:solidFill>
                <a:latin typeface="Arial Bold"/>
                <a:ea typeface="Arial Bold"/>
                <a:cs typeface="Arial Bold"/>
                <a:sym typeface="Arial Bold"/>
              </a:rPr>
              <a:t>IV</a:t>
            </a:r>
            <a:r>
              <a:rPr lang="en-US" sz="4000" b="true">
                <a:solidFill>
                  <a:srgbClr val="595959"/>
                </a:solidFill>
                <a:latin typeface="Arial Bold"/>
                <a:ea typeface="Arial Bold"/>
                <a:cs typeface="Arial Bold"/>
                <a:sym typeface="Arial Bold"/>
              </a:rPr>
              <a:t> SEMESTER; BATCH 2024-26)</a:t>
            </a:r>
          </a:p>
          <a:p>
            <a:pPr algn="ctr">
              <a:lnSpc>
                <a:spcPts val="9299"/>
              </a:lnSpc>
            </a:pPr>
          </a:p>
          <a:p>
            <a:pPr algn="ctr">
              <a:lnSpc>
                <a:spcPts val="9299"/>
              </a:lnSpc>
            </a:pPr>
            <a:r>
              <a:rPr lang="en-US" sz="61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9704" y="6548623"/>
            <a:ext cx="6064948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C00000"/>
                </a:solidFill>
                <a:latin typeface="Arial Bold"/>
                <a:ea typeface="Arial Bold"/>
                <a:cs typeface="Arial Bold"/>
                <a:sym typeface="Arial Bold"/>
              </a:rPr>
              <a:t>Project Mentor</a:t>
            </a:r>
          </a:p>
          <a:p>
            <a:pPr algn="ctr">
              <a:lnSpc>
                <a:spcPts val="3840"/>
              </a:lnSpc>
            </a:pPr>
          </a:p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MS. </a:t>
            </a:r>
            <a:r>
              <a:rPr lang="en-US" sz="3200" b="true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Ambooj Yadav</a:t>
            </a:r>
          </a:p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Dr. Sunil Prataap Singh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64652" y="8500891"/>
            <a:ext cx="3978573" cy="63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b="true">
                <a:solidFill>
                  <a:srgbClr val="E46C0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13-02-2026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346217" y="6350922"/>
            <a:ext cx="7750302" cy="2680692"/>
            <a:chOff x="0" y="0"/>
            <a:chExt cx="10333736" cy="35742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2700" y="15863"/>
              <a:ext cx="10308336" cy="3542499"/>
            </a:xfrm>
            <a:custGeom>
              <a:avLst/>
              <a:gdLst/>
              <a:ahLst/>
              <a:cxnLst/>
              <a:rect r="r" b="b" t="t" l="l"/>
              <a:pathLst>
                <a:path h="3542499" w="10308336">
                  <a:moveTo>
                    <a:pt x="0" y="0"/>
                  </a:moveTo>
                  <a:lnTo>
                    <a:pt x="10308336" y="0"/>
                  </a:lnTo>
                  <a:lnTo>
                    <a:pt x="10308336" y="3542499"/>
                  </a:lnTo>
                  <a:lnTo>
                    <a:pt x="0" y="35424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333736" cy="3574225"/>
            </a:xfrm>
            <a:custGeom>
              <a:avLst/>
              <a:gdLst/>
              <a:ahLst/>
              <a:cxnLst/>
              <a:rect r="r" b="b" t="t" l="l"/>
              <a:pathLst>
                <a:path h="3574225" w="10333736">
                  <a:moveTo>
                    <a:pt x="12700" y="0"/>
                  </a:moveTo>
                  <a:lnTo>
                    <a:pt x="10321036" y="0"/>
                  </a:lnTo>
                  <a:cubicBezTo>
                    <a:pt x="10328021" y="0"/>
                    <a:pt x="10333736" y="7138"/>
                    <a:pt x="10333736" y="15863"/>
                  </a:cubicBezTo>
                  <a:lnTo>
                    <a:pt x="10333736" y="3558362"/>
                  </a:lnTo>
                  <a:cubicBezTo>
                    <a:pt x="10333736" y="3567087"/>
                    <a:pt x="10328021" y="3574225"/>
                    <a:pt x="10321036" y="3574225"/>
                  </a:cubicBezTo>
                  <a:lnTo>
                    <a:pt x="12700" y="3574225"/>
                  </a:lnTo>
                  <a:cubicBezTo>
                    <a:pt x="5715" y="3574225"/>
                    <a:pt x="0" y="3567087"/>
                    <a:pt x="0" y="3558362"/>
                  </a:cubicBezTo>
                  <a:lnTo>
                    <a:pt x="0" y="15863"/>
                  </a:lnTo>
                  <a:cubicBezTo>
                    <a:pt x="0" y="7138"/>
                    <a:pt x="5715" y="0"/>
                    <a:pt x="12700" y="0"/>
                  </a:cubicBezTo>
                  <a:moveTo>
                    <a:pt x="12700" y="31726"/>
                  </a:moveTo>
                  <a:lnTo>
                    <a:pt x="12700" y="15863"/>
                  </a:lnTo>
                  <a:lnTo>
                    <a:pt x="25400" y="15863"/>
                  </a:lnTo>
                  <a:lnTo>
                    <a:pt x="25400" y="3558362"/>
                  </a:lnTo>
                  <a:lnTo>
                    <a:pt x="12700" y="3558362"/>
                  </a:lnTo>
                  <a:lnTo>
                    <a:pt x="12700" y="3542499"/>
                  </a:lnTo>
                  <a:lnTo>
                    <a:pt x="10321036" y="3542499"/>
                  </a:lnTo>
                  <a:lnTo>
                    <a:pt x="10321036" y="3558362"/>
                  </a:lnTo>
                  <a:lnTo>
                    <a:pt x="10308336" y="3558362"/>
                  </a:lnTo>
                  <a:lnTo>
                    <a:pt x="10308336" y="15863"/>
                  </a:lnTo>
                  <a:lnTo>
                    <a:pt x="10321036" y="15863"/>
                  </a:lnTo>
                  <a:lnTo>
                    <a:pt x="10321036" y="31726"/>
                  </a:lnTo>
                  <a:lnTo>
                    <a:pt x="12700" y="31726"/>
                  </a:lnTo>
                  <a:close/>
                </a:path>
              </a:pathLst>
            </a:custGeom>
            <a:blipFill>
              <a:blip r:embed="rId3"/>
              <a:stretch>
                <a:fillRect l="0" t="-16303" r="0" b="3634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0333736" cy="3602831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C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Presentation by</a:t>
              </a:r>
            </a:p>
            <a:p>
              <a:pPr algn="ctr">
                <a:lnSpc>
                  <a:spcPts val="3840"/>
                </a:lnSpc>
              </a:pPr>
            </a:p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0000C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Kishor Bharti</a:t>
              </a:r>
              <a:r>
                <a:rPr lang="en-US" sz="3200" b="true">
                  <a:solidFill>
                    <a:srgbClr val="59595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(09411604424)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0000C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Soumya Chouhan</a:t>
              </a:r>
              <a:r>
                <a:rPr lang="en-US" sz="3200" b="true">
                  <a:solidFill>
                    <a:srgbClr val="59595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(01711604424)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0000C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 Rishabh Baranwal </a:t>
              </a:r>
              <a:r>
                <a:rPr lang="en-US" sz="3200" b="true">
                  <a:solidFill>
                    <a:srgbClr val="59595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(00711604424)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702907" y="6286462"/>
            <a:ext cx="2418979" cy="2128704"/>
            <a:chOff x="0" y="0"/>
            <a:chExt cx="3225305" cy="2838272"/>
          </a:xfrm>
        </p:grpSpPr>
        <p:sp>
          <p:nvSpPr>
            <p:cNvPr name="Freeform 38" id="38" descr="Guru Gobind Singh Indraprastha University - Wikipedia"/>
            <p:cNvSpPr/>
            <p:nvPr/>
          </p:nvSpPr>
          <p:spPr>
            <a:xfrm flipH="false" flipV="false" rot="0">
              <a:off x="0" y="0"/>
              <a:ext cx="3225292" cy="2838323"/>
            </a:xfrm>
            <a:custGeom>
              <a:avLst/>
              <a:gdLst/>
              <a:ahLst/>
              <a:cxnLst/>
              <a:rect r="r" b="b" t="t" l="l"/>
              <a:pathLst>
                <a:path h="2838323" w="3225292">
                  <a:moveTo>
                    <a:pt x="0" y="0"/>
                  </a:moveTo>
                  <a:lnTo>
                    <a:pt x="3225292" y="0"/>
                  </a:lnTo>
                  <a:lnTo>
                    <a:pt x="3225292" y="2838323"/>
                  </a:lnTo>
                  <a:lnTo>
                    <a:pt x="0" y="2838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31" b="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88997" y="4317997"/>
            <a:ext cx="16611600" cy="1320803"/>
            <a:chOff x="0" y="0"/>
            <a:chExt cx="22148800" cy="176107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148800" cy="1761109"/>
            </a:xfrm>
            <a:custGeom>
              <a:avLst/>
              <a:gdLst/>
              <a:ahLst/>
              <a:cxnLst/>
              <a:rect r="r" b="b" t="t" l="l"/>
              <a:pathLst>
                <a:path h="1761109" w="22148800">
                  <a:moveTo>
                    <a:pt x="0" y="0"/>
                  </a:moveTo>
                  <a:lnTo>
                    <a:pt x="22148800" y="0"/>
                  </a:lnTo>
                  <a:lnTo>
                    <a:pt x="22148800" y="1761109"/>
                  </a:lnTo>
                  <a:lnTo>
                    <a:pt x="0" y="1761109"/>
                  </a:lnTo>
                  <a:close/>
                </a:path>
              </a:pathLst>
            </a:custGeom>
            <a:blipFill>
              <a:blip r:embed="rId2"/>
              <a:stretch>
                <a:fillRect l="0" t="-195057" r="0" b="-195054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-1524" y="-1524"/>
              <a:ext cx="22151848" cy="1764157"/>
            </a:xfrm>
            <a:custGeom>
              <a:avLst/>
              <a:gdLst/>
              <a:ahLst/>
              <a:cxnLst/>
              <a:rect r="r" b="b" t="t" l="l"/>
              <a:pathLst>
                <a:path h="1764157" w="22151848">
                  <a:moveTo>
                    <a:pt x="1524" y="0"/>
                  </a:moveTo>
                  <a:lnTo>
                    <a:pt x="22150324" y="0"/>
                  </a:lnTo>
                  <a:cubicBezTo>
                    <a:pt x="22151214" y="0"/>
                    <a:pt x="22151848" y="762"/>
                    <a:pt x="22151848" y="1524"/>
                  </a:cubicBezTo>
                  <a:lnTo>
                    <a:pt x="22151848" y="1762633"/>
                  </a:lnTo>
                  <a:cubicBezTo>
                    <a:pt x="22151848" y="1763522"/>
                    <a:pt x="22151087" y="1764157"/>
                    <a:pt x="22150324" y="1764157"/>
                  </a:cubicBezTo>
                  <a:lnTo>
                    <a:pt x="1524" y="1764157"/>
                  </a:lnTo>
                  <a:cubicBezTo>
                    <a:pt x="635" y="1764157"/>
                    <a:pt x="0" y="1763395"/>
                    <a:pt x="0" y="1762633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762633"/>
                  </a:lnTo>
                  <a:lnTo>
                    <a:pt x="1524" y="1762633"/>
                  </a:lnTo>
                  <a:lnTo>
                    <a:pt x="1524" y="1761109"/>
                  </a:lnTo>
                  <a:lnTo>
                    <a:pt x="22150324" y="1761109"/>
                  </a:lnTo>
                  <a:lnTo>
                    <a:pt x="22150324" y="1762633"/>
                  </a:lnTo>
                  <a:lnTo>
                    <a:pt x="22148800" y="1762633"/>
                  </a:lnTo>
                  <a:lnTo>
                    <a:pt x="22148800" y="1524"/>
                  </a:lnTo>
                  <a:lnTo>
                    <a:pt x="22150324" y="1524"/>
                  </a:lnTo>
                  <a:lnTo>
                    <a:pt x="22150324" y="3048"/>
                  </a:lnTo>
                  <a:lnTo>
                    <a:pt x="1524" y="3048"/>
                  </a:lnTo>
                  <a:close/>
                </a:path>
              </a:pathLst>
            </a:custGeom>
            <a:blipFill>
              <a:blip r:embed="rId2"/>
              <a:stretch>
                <a:fillRect l="6" t="-194633" r="6" b="-194631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61925"/>
              <a:ext cx="22148800" cy="192299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9600"/>
                </a:lnSpc>
              </a:pPr>
              <a:r>
                <a:rPr lang="en-US" sz="8000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Screenshots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407126" y="204502"/>
            <a:ext cx="7575352" cy="8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5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1 :  Login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253958" y="1520828"/>
            <a:ext cx="13881687" cy="7839075"/>
            <a:chOff x="0" y="0"/>
            <a:chExt cx="18508916" cy="10452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508980" cy="10452100"/>
            </a:xfrm>
            <a:custGeom>
              <a:avLst/>
              <a:gdLst/>
              <a:ahLst/>
              <a:cxnLst/>
              <a:rect r="r" b="b" t="t" l="l"/>
              <a:pathLst>
                <a:path h="10452100" w="18508980">
                  <a:moveTo>
                    <a:pt x="0" y="0"/>
                  </a:moveTo>
                  <a:lnTo>
                    <a:pt x="18508980" y="0"/>
                  </a:lnTo>
                  <a:lnTo>
                    <a:pt x="18508980" y="10452100"/>
                  </a:lnTo>
                  <a:lnTo>
                    <a:pt x="0" y="1045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199299" y="257689"/>
            <a:ext cx="8066484" cy="8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5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2 : Signup 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440219" y="1571625"/>
            <a:ext cx="13881687" cy="7839075"/>
            <a:chOff x="0" y="0"/>
            <a:chExt cx="18508916" cy="10452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508980" cy="10452100"/>
            </a:xfrm>
            <a:custGeom>
              <a:avLst/>
              <a:gdLst/>
              <a:ahLst/>
              <a:cxnLst/>
              <a:rect r="r" b="b" t="t" l="l"/>
              <a:pathLst>
                <a:path h="10452100" w="18508980">
                  <a:moveTo>
                    <a:pt x="0" y="0"/>
                  </a:moveTo>
                  <a:lnTo>
                    <a:pt x="18508980" y="0"/>
                  </a:lnTo>
                  <a:lnTo>
                    <a:pt x="18508980" y="10452100"/>
                  </a:lnTo>
                  <a:lnTo>
                    <a:pt x="0" y="1045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125871" y="298561"/>
            <a:ext cx="9376321" cy="8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5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3 :  Dashboard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340712" y="1520828"/>
            <a:ext cx="13708170" cy="7839075"/>
            <a:chOff x="0" y="0"/>
            <a:chExt cx="18277561" cy="10452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277587" cy="10452100"/>
            </a:xfrm>
            <a:custGeom>
              <a:avLst/>
              <a:gdLst/>
              <a:ahLst/>
              <a:cxnLst/>
              <a:rect r="r" b="b" t="t" l="l"/>
              <a:pathLst>
                <a:path h="10452100" w="18277587">
                  <a:moveTo>
                    <a:pt x="0" y="0"/>
                  </a:moveTo>
                  <a:lnTo>
                    <a:pt x="18277587" y="0"/>
                  </a:lnTo>
                  <a:lnTo>
                    <a:pt x="18277587" y="10452100"/>
                  </a:lnTo>
                  <a:lnTo>
                    <a:pt x="0" y="1045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477822" y="257689"/>
            <a:ext cx="12816036" cy="8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5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4 : Student Management: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320300" y="1520828"/>
            <a:ext cx="13749004" cy="7839075"/>
            <a:chOff x="0" y="0"/>
            <a:chExt cx="18332006" cy="10452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331942" cy="10452100"/>
            </a:xfrm>
            <a:custGeom>
              <a:avLst/>
              <a:gdLst/>
              <a:ahLst/>
              <a:cxnLst/>
              <a:rect r="r" b="b" t="t" l="l"/>
              <a:pathLst>
                <a:path h="10452100" w="18331942">
                  <a:moveTo>
                    <a:pt x="0" y="0"/>
                  </a:moveTo>
                  <a:lnTo>
                    <a:pt x="18331942" y="0"/>
                  </a:lnTo>
                  <a:lnTo>
                    <a:pt x="18331942" y="10452100"/>
                  </a:lnTo>
                  <a:lnTo>
                    <a:pt x="0" y="1045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992317" y="139303"/>
            <a:ext cx="1395992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5 :  Faculty Management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320300" y="1520828"/>
            <a:ext cx="13749004" cy="7839075"/>
            <a:chOff x="0" y="0"/>
            <a:chExt cx="18332006" cy="10452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331942" cy="10452100"/>
            </a:xfrm>
            <a:custGeom>
              <a:avLst/>
              <a:gdLst/>
              <a:ahLst/>
              <a:cxnLst/>
              <a:rect r="r" b="b" t="t" l="l"/>
              <a:pathLst>
                <a:path h="10452100" w="18331942">
                  <a:moveTo>
                    <a:pt x="0" y="0"/>
                  </a:moveTo>
                  <a:lnTo>
                    <a:pt x="18331942" y="0"/>
                  </a:lnTo>
                  <a:lnTo>
                    <a:pt x="18331942" y="10452100"/>
                  </a:lnTo>
                  <a:lnTo>
                    <a:pt x="0" y="1045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005965" y="177403"/>
            <a:ext cx="1155323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- 6 : Course Mapping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47442" y="1520828"/>
            <a:ext cx="16494719" cy="7839075"/>
            <a:chOff x="0" y="0"/>
            <a:chExt cx="21992958" cy="10452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992971" cy="10452100"/>
            </a:xfrm>
            <a:custGeom>
              <a:avLst/>
              <a:gdLst/>
              <a:ahLst/>
              <a:cxnLst/>
              <a:rect r="r" b="b" t="t" l="l"/>
              <a:pathLst>
                <a:path h="10452100" w="21992971">
                  <a:moveTo>
                    <a:pt x="0" y="0"/>
                  </a:moveTo>
                  <a:lnTo>
                    <a:pt x="21992971" y="0"/>
                  </a:lnTo>
                  <a:lnTo>
                    <a:pt x="21992971" y="10452100"/>
                  </a:lnTo>
                  <a:lnTo>
                    <a:pt x="0" y="1045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527981" y="308086"/>
            <a:ext cx="10316914" cy="8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5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7 :  Marks Upload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213448" y="1520828"/>
            <a:ext cx="13962698" cy="7839075"/>
            <a:chOff x="0" y="0"/>
            <a:chExt cx="18616930" cy="10452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616930" cy="10452100"/>
            </a:xfrm>
            <a:custGeom>
              <a:avLst/>
              <a:gdLst/>
              <a:ahLst/>
              <a:cxnLst/>
              <a:rect r="r" b="b" t="t" l="l"/>
              <a:pathLst>
                <a:path h="10452100" w="18616930">
                  <a:moveTo>
                    <a:pt x="0" y="0"/>
                  </a:moveTo>
                  <a:lnTo>
                    <a:pt x="18616930" y="0"/>
                  </a:lnTo>
                  <a:lnTo>
                    <a:pt x="18616930" y="10452100"/>
                  </a:lnTo>
                  <a:lnTo>
                    <a:pt x="0" y="1045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837445" y="199739"/>
            <a:ext cx="10235505" cy="8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5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8 :  Audit Reports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340712" y="1520828"/>
            <a:ext cx="13708170" cy="7839075"/>
            <a:chOff x="0" y="0"/>
            <a:chExt cx="18277561" cy="10452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277587" cy="10452100"/>
            </a:xfrm>
            <a:custGeom>
              <a:avLst/>
              <a:gdLst/>
              <a:ahLst/>
              <a:cxnLst/>
              <a:rect r="r" b="b" t="t" l="l"/>
              <a:pathLst>
                <a:path h="10452100" w="18277587">
                  <a:moveTo>
                    <a:pt x="0" y="0"/>
                  </a:moveTo>
                  <a:lnTo>
                    <a:pt x="18277587" y="0"/>
                  </a:lnTo>
                  <a:lnTo>
                    <a:pt x="18277587" y="10452100"/>
                  </a:lnTo>
                  <a:lnTo>
                    <a:pt x="0" y="10452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439374" y="204502"/>
            <a:ext cx="8679805" cy="84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5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9 :   Schema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21927" y="1987548"/>
            <a:ext cx="16645461" cy="7112003"/>
            <a:chOff x="0" y="0"/>
            <a:chExt cx="22193948" cy="948267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194013" cy="9482709"/>
            </a:xfrm>
            <a:custGeom>
              <a:avLst/>
              <a:gdLst/>
              <a:ahLst/>
              <a:cxnLst/>
              <a:rect r="r" b="b" t="t" l="l"/>
              <a:pathLst>
                <a:path h="9482709" w="22194013">
                  <a:moveTo>
                    <a:pt x="0" y="0"/>
                  </a:moveTo>
                  <a:lnTo>
                    <a:pt x="22194013" y="0"/>
                  </a:lnTo>
                  <a:lnTo>
                    <a:pt x="22194013" y="9482709"/>
                  </a:lnTo>
                  <a:lnTo>
                    <a:pt x="0" y="9482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8568" r="0" b="-2856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926613" y="24660"/>
            <a:ext cx="15131082" cy="94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5947" y="1780156"/>
            <a:ext cx="17261748" cy="851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5200" indent="-482600" lvl="1">
              <a:lnSpc>
                <a:spcPts val="528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Description</a:t>
            </a:r>
          </a:p>
          <a:p>
            <a:pPr algn="just" marL="965200" indent="-482600" lvl="1">
              <a:lnSpc>
                <a:spcPts val="528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Aim and Objectives</a:t>
            </a:r>
          </a:p>
          <a:p>
            <a:pPr algn="just" marL="965200" indent="-482600" lvl="1">
              <a:lnSpc>
                <a:spcPts val="528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Methodology and Technology Used for Project Development</a:t>
            </a:r>
          </a:p>
          <a:p>
            <a:pPr algn="just" marL="965200" indent="-482600" lvl="1">
              <a:lnSpc>
                <a:spcPts val="528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Design Documents (Use Case, Data Flow Diagram, Entity-Relation Diagram)</a:t>
            </a:r>
          </a:p>
          <a:p>
            <a:pPr algn="just" marL="965200" indent="-482600" lvl="1">
              <a:lnSpc>
                <a:spcPts val="528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Screenshots</a:t>
            </a:r>
          </a:p>
          <a:p>
            <a:pPr algn="just" marL="965200" indent="-482600" lvl="1">
              <a:lnSpc>
                <a:spcPts val="528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Testing of Project</a:t>
            </a:r>
          </a:p>
          <a:p>
            <a:pPr algn="just" marL="965200" indent="-482600" lvl="1">
              <a:lnSpc>
                <a:spcPts val="528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</a:t>
            </a:r>
          </a:p>
          <a:p>
            <a:pPr algn="just" marL="965200" indent="-482600" lvl="1">
              <a:lnSpc>
                <a:spcPts val="528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Future Scope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125455" y="106480"/>
            <a:ext cx="1155278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10 : Users Schema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556646" y="1602581"/>
            <a:ext cx="28396357" cy="8071944"/>
            <a:chOff x="0" y="0"/>
            <a:chExt cx="37861810" cy="1076259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7861850" cy="10762604"/>
            </a:xfrm>
            <a:custGeom>
              <a:avLst/>
              <a:gdLst/>
              <a:ahLst/>
              <a:cxnLst/>
              <a:rect r="r" b="b" t="t" l="l"/>
              <a:pathLst>
                <a:path h="10762604" w="37861850">
                  <a:moveTo>
                    <a:pt x="0" y="0"/>
                  </a:moveTo>
                  <a:lnTo>
                    <a:pt x="37861850" y="0"/>
                  </a:lnTo>
                  <a:lnTo>
                    <a:pt x="37861850" y="10762604"/>
                  </a:lnTo>
                  <a:lnTo>
                    <a:pt x="0" y="10762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58" r="0" b="-2258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992487" y="148828"/>
            <a:ext cx="1426681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Screenshot – 11 : Audit Reports Schema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16958" y="1444915"/>
            <a:ext cx="21272421" cy="8315829"/>
            <a:chOff x="0" y="0"/>
            <a:chExt cx="28363228" cy="1108777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363227" cy="11087772"/>
            </a:xfrm>
            <a:custGeom>
              <a:avLst/>
              <a:gdLst/>
              <a:ahLst/>
              <a:cxnLst/>
              <a:rect r="r" b="b" t="t" l="l"/>
              <a:pathLst>
                <a:path h="11087772" w="28363227">
                  <a:moveTo>
                    <a:pt x="0" y="0"/>
                  </a:moveTo>
                  <a:lnTo>
                    <a:pt x="28363227" y="0"/>
                  </a:lnTo>
                  <a:lnTo>
                    <a:pt x="28363227" y="11087772"/>
                  </a:lnTo>
                  <a:lnTo>
                    <a:pt x="0" y="1108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5" r="0" b="-95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128218" y="292813"/>
            <a:ext cx="15131082" cy="88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5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Future Scope 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4044" y="2448244"/>
            <a:ext cx="15682551" cy="450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5049" indent="-467525" lvl="1">
              <a:lnSpc>
                <a:spcPts val="5197"/>
              </a:lnSpc>
              <a:buFont typeface="Arial"/>
              <a:buChar char="•"/>
            </a:pPr>
            <a:r>
              <a:rPr lang="en-US" b="true" sz="4330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Integration with AI for performance analytics and predictions.</a:t>
            </a:r>
          </a:p>
          <a:p>
            <a:pPr algn="l" marL="935049" indent="-467525" lvl="1">
              <a:lnSpc>
                <a:spcPts val="5197"/>
              </a:lnSpc>
              <a:buFont typeface="Arial"/>
              <a:buChar char="•"/>
            </a:pPr>
            <a:r>
              <a:rPr lang="en-US" b="true" sz="4330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Mobile application development for wider accessibility.</a:t>
            </a:r>
          </a:p>
          <a:p>
            <a:pPr algn="l" marL="935049" indent="-467525" lvl="1">
              <a:lnSpc>
                <a:spcPts val="5197"/>
              </a:lnSpc>
              <a:buFont typeface="Arial"/>
              <a:buChar char="•"/>
            </a:pPr>
            <a:r>
              <a:rPr lang="en-US" b="true" sz="4330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Integration with accreditation systems (NAAC/NBA).</a:t>
            </a:r>
          </a:p>
          <a:p>
            <a:pPr algn="l" marL="935049" indent="-467525" lvl="1">
              <a:lnSpc>
                <a:spcPts val="5197"/>
              </a:lnSpc>
              <a:buFont typeface="Arial"/>
              <a:buChar char="•"/>
            </a:pPr>
            <a:r>
              <a:rPr lang="en-US" b="true" sz="4330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Advanced reporting and data visualization dashboards.</a:t>
            </a:r>
          </a:p>
          <a:p>
            <a:pPr algn="l" marL="935049" indent="-467525" lvl="1">
              <a:lnSpc>
                <a:spcPts val="5197"/>
              </a:lnSpc>
              <a:buFont typeface="Arial"/>
              <a:buChar char="•"/>
            </a:pPr>
            <a:r>
              <a:rPr lang="en-US" b="true" sz="4330">
                <a:solidFill>
                  <a:srgbClr val="0000CC"/>
                </a:solidFill>
                <a:latin typeface="Arial Bold"/>
                <a:ea typeface="Arial Bold"/>
                <a:cs typeface="Arial Bold"/>
                <a:sym typeface="Arial Bold"/>
              </a:rPr>
              <a:t>Cloud deployment for scalability and multi-college usage.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45513" y="96955"/>
            <a:ext cx="15131082" cy="94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7642" y="1843087"/>
            <a:ext cx="15353609" cy="700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01184" indent="-550592" lvl="1">
              <a:lnSpc>
                <a:spcPts val="6120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Academic Audit Module provides a centralized, secure, and efficient system for managing academic records.</a:t>
            </a:r>
          </a:p>
          <a:p>
            <a:pPr algn="l" marL="1101184" indent="-550592" lvl="1">
              <a:lnSpc>
                <a:spcPts val="6120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simplifies student, faculty, course, and marks management while enabling structured audit report generation.</a:t>
            </a:r>
          </a:p>
          <a:p>
            <a:pPr algn="l" marL="1101184" indent="-550592" lvl="1">
              <a:lnSpc>
                <a:spcPts val="6120"/>
              </a:lnSpc>
              <a:buFont typeface="Arial"/>
              <a:buChar char="•"/>
            </a:pPr>
            <a:r>
              <a:rPr lang="en-US" sz="5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system enhances transparency, reduces manual effort, and ensures data integrity through modern web technologies.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716344" y="91678"/>
            <a:ext cx="421436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774488" y="3945255"/>
            <a:ext cx="5563791" cy="192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9600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926613" y="24660"/>
            <a:ext cx="15131082" cy="94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Problem Description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2317157"/>
            <a:ext cx="16126054" cy="563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2356" indent="-511178" lvl="1">
              <a:lnSpc>
                <a:spcPts val="5682"/>
              </a:lnSpc>
              <a:buFont typeface="Arial"/>
              <a:buChar char="•"/>
            </a:pPr>
            <a:r>
              <a:rPr lang="en-US" sz="47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academic record management causes inefficiency and errors.</a:t>
            </a:r>
          </a:p>
          <a:p>
            <a:pPr algn="l" marL="1022356" indent="-511178" lvl="1">
              <a:lnSpc>
                <a:spcPts val="5682"/>
              </a:lnSpc>
              <a:buFont typeface="Arial"/>
              <a:buChar char="•"/>
            </a:pPr>
            <a:r>
              <a:rPr lang="en-US" sz="47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There is no centralized system for managing students, faculty, courses, and marks.</a:t>
            </a:r>
          </a:p>
          <a:p>
            <a:pPr algn="l" marL="1022356" indent="-511178" lvl="1">
              <a:lnSpc>
                <a:spcPts val="5682"/>
              </a:lnSpc>
              <a:buFont typeface="Arial"/>
              <a:buChar char="•"/>
            </a:pPr>
            <a:r>
              <a:rPr lang="en-US" sz="47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Generating audit reports is complex and time-consuming.</a:t>
            </a:r>
          </a:p>
          <a:p>
            <a:pPr algn="l" marL="1022356" indent="-511178" lvl="1">
              <a:lnSpc>
                <a:spcPts val="5682"/>
              </a:lnSpc>
              <a:buFont typeface="Arial"/>
              <a:buChar char="•"/>
            </a:pPr>
            <a:r>
              <a:rPr lang="en-US" sz="47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Role-based access and data security are limited.</a:t>
            </a:r>
          </a:p>
          <a:p>
            <a:pPr algn="l" marL="1022356" indent="-511178" lvl="1">
              <a:lnSpc>
                <a:spcPts val="5682"/>
              </a:lnSpc>
              <a:buFont typeface="Arial"/>
              <a:buChar char="•"/>
            </a:pPr>
            <a:r>
              <a:rPr lang="en-US" sz="47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secure and scalable digital solution is required.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926613" y="24660"/>
            <a:ext cx="15131082" cy="94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Aim and Objectives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7" y="1668780"/>
            <a:ext cx="17979781" cy="757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8680" indent="-43434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FF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Aim: </a:t>
            </a:r>
            <a:r>
              <a:rPr lang="en-US" b="true" sz="3600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 develop a centralized Academic Audit Management System that securely manages students, faculty, courses, marks, and audit reports in an efficient and scalable manner.</a:t>
            </a:r>
          </a:p>
          <a:p>
            <a:pPr algn="just" marL="868680" indent="-43434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FF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Objective:</a:t>
            </a:r>
          </a:p>
          <a:p>
            <a:pPr algn="just" marL="868223" indent="-434111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 implement role-based authentication (Admin, Faculty, Student).</a:t>
            </a:r>
          </a:p>
          <a:p>
            <a:pPr algn="just" marL="868223" indent="-434111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 manage student, faculty, and course records digitally.</a:t>
            </a:r>
          </a:p>
          <a:p>
            <a:pPr algn="just" marL="868223" indent="-434111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 enable marks entry and performance tracking.</a:t>
            </a:r>
          </a:p>
          <a:p>
            <a:pPr algn="just" marL="868223" indent="-434111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 generate structured academic audit reports.</a:t>
            </a:r>
          </a:p>
          <a:p>
            <a:pPr algn="just" marL="868223" indent="-434111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 ensure data security and integrity using modern technologies.</a:t>
            </a:r>
          </a:p>
          <a:p>
            <a:pPr algn="just" marL="868680" indent="-434340" lvl="1">
              <a:lnSpc>
                <a:spcPts val="5400"/>
              </a:lnSpc>
            </a:pPr>
          </a:p>
          <a:p>
            <a:pPr algn="just" marL="868680" indent="-434340" lvl="1">
              <a:lnSpc>
                <a:spcPts val="54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3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926613" y="24660"/>
            <a:ext cx="15131082" cy="94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Methodology and Technology Used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6172" y="2438747"/>
            <a:ext cx="17261748" cy="393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61720" indent="-530860" lvl="1">
              <a:lnSpc>
                <a:spcPts val="6600"/>
              </a:lnSpc>
              <a:buFont typeface="Arial"/>
              <a:buChar char="•"/>
            </a:pPr>
            <a:r>
              <a:rPr lang="en-US" sz="4400">
                <a:solidFill>
                  <a:srgbClr val="0000CC"/>
                </a:solidFill>
                <a:latin typeface="Calibri (MS)"/>
                <a:ea typeface="Calibri (MS)"/>
                <a:cs typeface="Calibri (MS)"/>
                <a:sym typeface="Calibri (MS)"/>
              </a:rPr>
              <a:t>Technology used for Project Development:</a:t>
            </a:r>
          </a:p>
          <a:p>
            <a:pPr algn="just" marL="1743964" indent="-581321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Front-End:      </a:t>
            </a:r>
            <a:r>
              <a:rPr lang="en-US" sz="40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React (Vite),  Axios,  React Router v6, CSS,  JS</a:t>
            </a:r>
          </a:p>
          <a:p>
            <a:pPr algn="just" marL="1743964" indent="-581321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Back-End: </a:t>
            </a:r>
            <a:r>
              <a:rPr lang="en-US" sz="40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ASP.NET, Entity Framework Core 10, JWT Authentication</a:t>
            </a:r>
          </a:p>
          <a:p>
            <a:pPr algn="just" marL="1727200" indent="-575733" lvl="2">
              <a:lnSpc>
                <a:spcPts val="6000"/>
              </a:lnSpc>
              <a:buFont typeface="Arial"/>
              <a:buChar char="⚬"/>
            </a:pPr>
            <a:r>
              <a:rPr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Database:      </a:t>
            </a:r>
            <a:r>
              <a:rPr lang="en-US" sz="40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63603" y="4394197"/>
            <a:ext cx="16357597" cy="1473203"/>
            <a:chOff x="0" y="0"/>
            <a:chExt cx="21810129" cy="196427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810090" cy="1964309"/>
            </a:xfrm>
            <a:custGeom>
              <a:avLst/>
              <a:gdLst/>
              <a:ahLst/>
              <a:cxnLst/>
              <a:rect r="r" b="b" t="t" l="l"/>
              <a:pathLst>
                <a:path h="1964309" w="21810090">
                  <a:moveTo>
                    <a:pt x="0" y="0"/>
                  </a:moveTo>
                  <a:lnTo>
                    <a:pt x="21810090" y="0"/>
                  </a:lnTo>
                  <a:lnTo>
                    <a:pt x="21810090" y="1964309"/>
                  </a:lnTo>
                  <a:lnTo>
                    <a:pt x="0" y="1964309"/>
                  </a:lnTo>
                  <a:close/>
                </a:path>
              </a:pathLst>
            </a:custGeom>
            <a:blipFill>
              <a:blip r:embed="rId2"/>
              <a:stretch>
                <a:fillRect l="0" t="-166347" r="0" b="-166345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-1524" y="-1524"/>
              <a:ext cx="21813138" cy="1967357"/>
            </a:xfrm>
            <a:custGeom>
              <a:avLst/>
              <a:gdLst/>
              <a:ahLst/>
              <a:cxnLst/>
              <a:rect r="r" b="b" t="t" l="l"/>
              <a:pathLst>
                <a:path h="1967357" w="21813138">
                  <a:moveTo>
                    <a:pt x="1524" y="0"/>
                  </a:moveTo>
                  <a:lnTo>
                    <a:pt x="21811614" y="0"/>
                  </a:lnTo>
                  <a:cubicBezTo>
                    <a:pt x="21812503" y="0"/>
                    <a:pt x="21813138" y="762"/>
                    <a:pt x="21813138" y="1524"/>
                  </a:cubicBezTo>
                  <a:lnTo>
                    <a:pt x="21813138" y="1965833"/>
                  </a:lnTo>
                  <a:cubicBezTo>
                    <a:pt x="21813138" y="1966722"/>
                    <a:pt x="21812377" y="1967357"/>
                    <a:pt x="21811614" y="1967357"/>
                  </a:cubicBezTo>
                  <a:lnTo>
                    <a:pt x="1524" y="1967357"/>
                  </a:lnTo>
                  <a:cubicBezTo>
                    <a:pt x="635" y="1967357"/>
                    <a:pt x="0" y="1966595"/>
                    <a:pt x="0" y="1965833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1965833"/>
                  </a:lnTo>
                  <a:lnTo>
                    <a:pt x="1524" y="1965833"/>
                  </a:lnTo>
                  <a:lnTo>
                    <a:pt x="1524" y="1964309"/>
                  </a:lnTo>
                  <a:lnTo>
                    <a:pt x="21811614" y="1964309"/>
                  </a:lnTo>
                  <a:lnTo>
                    <a:pt x="21811614" y="1965833"/>
                  </a:lnTo>
                  <a:lnTo>
                    <a:pt x="21810091" y="1965833"/>
                  </a:lnTo>
                  <a:lnTo>
                    <a:pt x="21810091" y="1524"/>
                  </a:lnTo>
                  <a:lnTo>
                    <a:pt x="21811614" y="1524"/>
                  </a:lnTo>
                  <a:lnTo>
                    <a:pt x="21811614" y="3048"/>
                  </a:lnTo>
                  <a:lnTo>
                    <a:pt x="1524" y="3048"/>
                  </a:lnTo>
                  <a:close/>
                </a:path>
              </a:pathLst>
            </a:custGeom>
            <a:blipFill>
              <a:blip r:embed="rId2"/>
              <a:stretch>
                <a:fillRect l="6" t="-166012" r="6" b="-16601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61925"/>
              <a:ext cx="21810129" cy="212619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9600"/>
                </a:lnSpc>
              </a:pPr>
              <a:r>
                <a:rPr lang="en-US" sz="8000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System Design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5208202" y="1326356"/>
            <a:ext cx="7871597" cy="8500486"/>
          </a:xfrm>
          <a:custGeom>
            <a:avLst/>
            <a:gdLst/>
            <a:ahLst/>
            <a:cxnLst/>
            <a:rect r="r" b="b" t="t" l="l"/>
            <a:pathLst>
              <a:path h="8500486" w="7871597">
                <a:moveTo>
                  <a:pt x="0" y="0"/>
                </a:moveTo>
                <a:lnTo>
                  <a:pt x="7871596" y="0"/>
                </a:lnTo>
                <a:lnTo>
                  <a:pt x="7871596" y="8500486"/>
                </a:lnTo>
                <a:lnTo>
                  <a:pt x="0" y="850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26613" y="-140418"/>
            <a:ext cx="15131082" cy="107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0"/>
              </a:lnSpc>
            </a:pPr>
            <a:r>
              <a:rPr lang="en-US" b="true" sz="5599" u="sng">
                <a:solidFill>
                  <a:srgbClr val="FF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 Case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36788" y="3231783"/>
            <a:ext cx="16230600" cy="3823433"/>
          </a:xfrm>
          <a:custGeom>
            <a:avLst/>
            <a:gdLst/>
            <a:ahLst/>
            <a:cxnLst/>
            <a:rect r="r" b="b" t="t" l="l"/>
            <a:pathLst>
              <a:path h="3823433" w="16230600">
                <a:moveTo>
                  <a:pt x="0" y="0"/>
                </a:moveTo>
                <a:lnTo>
                  <a:pt x="16230600" y="0"/>
                </a:lnTo>
                <a:lnTo>
                  <a:pt x="16230600" y="3823434"/>
                </a:lnTo>
                <a:lnTo>
                  <a:pt x="0" y="3823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26613" y="24660"/>
            <a:ext cx="15131082" cy="94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Data Flow Diagram Level 0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6172" y="9818751"/>
            <a:ext cx="16640423" cy="3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711251" y="9796462"/>
            <a:ext cx="1512275" cy="431006"/>
            <a:chOff x="0" y="0"/>
            <a:chExt cx="2016366" cy="574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6368" cy="574677"/>
            </a:xfrm>
            <a:custGeom>
              <a:avLst/>
              <a:gdLst/>
              <a:ahLst/>
              <a:cxnLst/>
              <a:rect r="r" b="b" t="t" l="l"/>
              <a:pathLst>
                <a:path h="574677" w="2016368">
                  <a:moveTo>
                    <a:pt x="0" y="0"/>
                  </a:moveTo>
                  <a:lnTo>
                    <a:pt x="2016368" y="0"/>
                  </a:lnTo>
                  <a:lnTo>
                    <a:pt x="2016368" y="574677"/>
                  </a:lnTo>
                  <a:lnTo>
                    <a:pt x="0" y="574677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18367" r="0" b="-1836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16366" cy="593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1262062"/>
            <a:ext cx="18288000" cy="64294"/>
            <a:chOff x="0" y="0"/>
            <a:chExt cx="24384000" cy="8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85725"/>
            </a:xfrm>
            <a:custGeom>
              <a:avLst/>
              <a:gdLst/>
              <a:ahLst/>
              <a:cxnLst/>
              <a:rect r="r" b="b" t="t" l="l"/>
              <a:pathLst>
                <a:path h="857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992317" y="0"/>
            <a:ext cx="15295683" cy="1045369"/>
            <a:chOff x="0" y="0"/>
            <a:chExt cx="20394244" cy="1393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94295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394295">
                  <a:moveTo>
                    <a:pt x="0" y="0"/>
                  </a:moveTo>
                  <a:lnTo>
                    <a:pt x="20394295" y="0"/>
                  </a:lnTo>
                  <a:lnTo>
                    <a:pt x="20394295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667000" y="0"/>
            <a:ext cx="15621000" cy="1045369"/>
            <a:chOff x="0" y="0"/>
            <a:chExt cx="20828000" cy="13938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28000" cy="1393825"/>
            </a:xfrm>
            <a:custGeom>
              <a:avLst/>
              <a:gdLst/>
              <a:ahLst/>
              <a:cxnLst/>
              <a:rect r="r" b="b" t="t" l="l"/>
              <a:pathLst>
                <a:path h="1393825" w="20828000">
                  <a:moveTo>
                    <a:pt x="0" y="0"/>
                  </a:moveTo>
                  <a:lnTo>
                    <a:pt x="20828000" y="0"/>
                  </a:lnTo>
                  <a:lnTo>
                    <a:pt x="20828000" y="1393825"/>
                  </a:lnTo>
                  <a:lnTo>
                    <a:pt x="0" y="13938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1040606"/>
            <a:ext cx="18288000" cy="216694"/>
            <a:chOff x="0" y="0"/>
            <a:chExt cx="24384000" cy="2889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88925"/>
            </a:xfrm>
            <a:custGeom>
              <a:avLst/>
              <a:gdLst/>
              <a:ahLst/>
              <a:cxnLst/>
              <a:rect r="r" b="b" t="t" l="l"/>
              <a:pathLst>
                <a:path h="2889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88925"/>
                  </a:lnTo>
                  <a:lnTo>
                    <a:pt x="0" y="288925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48953"/>
            <a:ext cx="18288000" cy="108347"/>
            <a:chOff x="0" y="0"/>
            <a:chExt cx="24384000" cy="1444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144526"/>
            </a:xfrm>
            <a:custGeom>
              <a:avLst/>
              <a:gdLst/>
              <a:ahLst/>
              <a:cxnLst/>
              <a:rect r="r" b="b" t="t" l="l"/>
              <a:pathLst>
                <a:path h="14452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526"/>
                  </a:lnTo>
                  <a:lnTo>
                    <a:pt x="0" y="144526"/>
                  </a:lnTo>
                  <a:close/>
                </a:path>
              </a:pathLst>
            </a:custGeom>
            <a:solidFill>
              <a:srgbClr val="00009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1943" y="20431"/>
            <a:ext cx="2381707" cy="966397"/>
            <a:chOff x="0" y="0"/>
            <a:chExt cx="3175610" cy="12885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75635" cy="1288542"/>
            </a:xfrm>
            <a:custGeom>
              <a:avLst/>
              <a:gdLst/>
              <a:ahLst/>
              <a:cxnLst/>
              <a:rect r="r" b="b" t="t" l="l"/>
              <a:pathLst>
                <a:path h="1288542" w="3175635">
                  <a:moveTo>
                    <a:pt x="0" y="0"/>
                  </a:moveTo>
                  <a:lnTo>
                    <a:pt x="3175635" y="0"/>
                  </a:lnTo>
                  <a:lnTo>
                    <a:pt x="3175635" y="1288542"/>
                  </a:lnTo>
                  <a:lnTo>
                    <a:pt x="0" y="1288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5" t="0" r="-194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9525" y="9760744"/>
            <a:ext cx="18307050" cy="535781"/>
            <a:chOff x="0" y="0"/>
            <a:chExt cx="24409400" cy="7143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24384000" cy="688975"/>
            </a:xfrm>
            <a:custGeom>
              <a:avLst/>
              <a:gdLst/>
              <a:ahLst/>
              <a:cxnLst/>
              <a:rect r="r" b="b" t="t" l="l"/>
              <a:pathLst>
                <a:path h="6889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8975"/>
                  </a:lnTo>
                  <a:lnTo>
                    <a:pt x="0" y="688975"/>
                  </a:lnTo>
                  <a:close/>
                </a:path>
              </a:pathLst>
            </a:custGeom>
            <a:solidFill>
              <a:srgbClr val="00009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09400" cy="714375"/>
            </a:xfrm>
            <a:custGeom>
              <a:avLst/>
              <a:gdLst/>
              <a:ahLst/>
              <a:cxnLst/>
              <a:rect r="r" b="b" t="t" l="l"/>
              <a:pathLst>
                <a:path h="714375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701675"/>
                  </a:lnTo>
                  <a:cubicBezTo>
                    <a:pt x="24409400" y="708660"/>
                    <a:pt x="24403686" y="714375"/>
                    <a:pt x="24396700" y="714375"/>
                  </a:cubicBezTo>
                  <a:lnTo>
                    <a:pt x="12700" y="714375"/>
                  </a:lnTo>
                  <a:cubicBezTo>
                    <a:pt x="5715" y="714375"/>
                    <a:pt x="0" y="708660"/>
                    <a:pt x="0" y="70167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01675"/>
                  </a:lnTo>
                  <a:lnTo>
                    <a:pt x="12700" y="701675"/>
                  </a:lnTo>
                  <a:lnTo>
                    <a:pt x="12700" y="688975"/>
                  </a:lnTo>
                  <a:lnTo>
                    <a:pt x="24396700" y="688975"/>
                  </a:lnTo>
                  <a:lnTo>
                    <a:pt x="24396700" y="701675"/>
                  </a:lnTo>
                  <a:lnTo>
                    <a:pt x="24384000" y="701675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6172" y="9818751"/>
            <a:ext cx="15652756" cy="40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© Bharati Vidyapeeth’s Institute of Computer Applications and Management, New Delhi-63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072951" y="9789319"/>
            <a:ext cx="2916117" cy="457200"/>
            <a:chOff x="0" y="0"/>
            <a:chExt cx="3888156" cy="609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88152" cy="609600"/>
            </a:xfrm>
            <a:custGeom>
              <a:avLst/>
              <a:gdLst/>
              <a:ahLst/>
              <a:cxnLst/>
              <a:rect r="r" b="b" t="t" l="l"/>
              <a:pathLst>
                <a:path h="609600" w="3888152">
                  <a:moveTo>
                    <a:pt x="0" y="0"/>
                  </a:moveTo>
                  <a:lnTo>
                    <a:pt x="3888152" y="0"/>
                  </a:lnTo>
                  <a:lnTo>
                    <a:pt x="3888152" y="609600"/>
                  </a:lnTo>
                  <a:lnTo>
                    <a:pt x="0" y="609600"/>
                  </a:lnTo>
                  <a:close/>
                </a:path>
              </a:pathLst>
            </a:custGeom>
            <a:blipFill>
              <a:blip r:embed="rId2">
                <a:alphaModFix amt="0"/>
              </a:blip>
              <a:stretch>
                <a:fillRect l="0" t="-74279" r="0" b="-74279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888156" cy="62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‹#›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924520" y="1415373"/>
            <a:ext cx="14438959" cy="8256354"/>
          </a:xfrm>
          <a:custGeom>
            <a:avLst/>
            <a:gdLst/>
            <a:ahLst/>
            <a:cxnLst/>
            <a:rect r="r" b="b" t="t" l="l"/>
            <a:pathLst>
              <a:path h="8256354" w="14438959">
                <a:moveTo>
                  <a:pt x="0" y="0"/>
                </a:moveTo>
                <a:lnTo>
                  <a:pt x="14438960" y="0"/>
                </a:lnTo>
                <a:lnTo>
                  <a:pt x="14438960" y="8256354"/>
                </a:lnTo>
                <a:lnTo>
                  <a:pt x="0" y="8256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926613" y="24660"/>
            <a:ext cx="15131082" cy="94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Entity-Relationship (E-R)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DAHBJDx1ECU</dc:identifier>
  <dcterms:modified xsi:type="dcterms:W3CDTF">2011-08-01T06:04:30Z</dcterms:modified>
  <cp:revision>1</cp:revision>
  <dc:title>Group G Project</dc:title>
</cp:coreProperties>
</file>